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Poppins"/>
      <p:regular r:id="rId13"/>
      <p:bold r:id="rId14"/>
      <p:italic r:id="rId15"/>
      <p:boldItalic r:id="rId16"/>
    </p:embeddedFont>
    <p:embeddedFont>
      <p:font typeface="Abril Fatface"/>
      <p:regular r:id="rId17"/>
    </p:embeddedFont>
    <p:embeddedFont>
      <p:font typeface="Barlow Condensed"/>
      <p:regular r:id="rId18"/>
      <p:bold r:id="rId19"/>
      <p:italic r:id="rId20"/>
      <p:boldItalic r:id="rId21"/>
    </p:embeddedFont>
    <p:embeddedFont>
      <p:font typeface="Darker Grotesque SemiBold"/>
      <p:regular r:id="rId22"/>
      <p:bold r:id="rId23"/>
    </p:embeddedFont>
    <p:embeddedFont>
      <p:font typeface="DM Serif Display"/>
      <p:regular r:id="rId24"/>
      <p:italic r:id="rId25"/>
    </p:embeddedFont>
    <p:embeddedFont>
      <p:font typeface="Homemade Appl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Condensed-italic.fntdata"/><Relationship Id="rId22" Type="http://schemas.openxmlformats.org/officeDocument/2006/relationships/font" Target="fonts/DarkerGrotesqueSemiBold-regular.fntdata"/><Relationship Id="rId21" Type="http://schemas.openxmlformats.org/officeDocument/2006/relationships/font" Target="fonts/BarlowCondensed-boldItalic.fntdata"/><Relationship Id="rId24" Type="http://schemas.openxmlformats.org/officeDocument/2006/relationships/font" Target="fonts/DMSerifDisplay-regular.fntdata"/><Relationship Id="rId23" Type="http://schemas.openxmlformats.org/officeDocument/2006/relationships/font" Target="fonts/DarkerGrotesque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omemadeApple-regular.fntdata"/><Relationship Id="rId25" Type="http://schemas.openxmlformats.org/officeDocument/2006/relationships/font" Target="fonts/DMSerif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oppins-regular.fntdata"/><Relationship Id="rId12" Type="http://schemas.openxmlformats.org/officeDocument/2006/relationships/slide" Target="slides/slide7.xml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AbrilFatface-regular.fntdata"/><Relationship Id="rId16" Type="http://schemas.openxmlformats.org/officeDocument/2006/relationships/font" Target="fonts/Poppins-boldItalic.fntdata"/><Relationship Id="rId19" Type="http://schemas.openxmlformats.org/officeDocument/2006/relationships/font" Target="fonts/BarlowCondensed-bold.fntdata"/><Relationship Id="rId18" Type="http://schemas.openxmlformats.org/officeDocument/2006/relationships/font" Target="fonts/BarlowCondense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f08ba0ef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f08ba0ef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f08ba0e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f08ba0e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f08ba0e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f08ba0e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6.png"/><Relationship Id="rId12" Type="http://schemas.openxmlformats.org/officeDocument/2006/relationships/image" Target="../media/image3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6281625" y="4488100"/>
            <a:ext cx="5910300" cy="23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261100" y="4767825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type="title"/>
          </p:nvPr>
        </p:nvSpPr>
        <p:spPr>
          <a:xfrm>
            <a:off x="6605400" y="1765275"/>
            <a:ext cx="39852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840034" y="4829799"/>
            <a:ext cx="3992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200"/>
              <a:buNone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" name="Google Shape;16;p2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/>
          <p:nvPr/>
        </p:nvSpPr>
        <p:spPr>
          <a:xfrm>
            <a:off x="7930500" y="1314275"/>
            <a:ext cx="426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1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11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26" name="Google Shape;126;p11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1"/>
          <p:cNvSpPr txBox="1"/>
          <p:nvPr>
            <p:ph idx="1" type="subTitle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0" name="Google Shape;130;p11"/>
          <p:cNvSpPr txBox="1"/>
          <p:nvPr>
            <p:ph idx="2" type="subTitle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1" name="Google Shape;131;p11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3" type="body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3" name="Google Shape;133;p11"/>
          <p:cNvSpPr txBox="1"/>
          <p:nvPr>
            <p:ph idx="4" type="body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/>
          <p:nvPr>
            <p:ph idx="1" type="body"/>
          </p:nvPr>
        </p:nvSpPr>
        <p:spPr>
          <a:xfrm>
            <a:off x="98166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6" name="Google Shape;136;p12"/>
          <p:cNvSpPr txBox="1"/>
          <p:nvPr>
            <p:ph idx="2" type="body"/>
          </p:nvPr>
        </p:nvSpPr>
        <p:spPr>
          <a:xfrm>
            <a:off x="273732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7" name="Google Shape;137;p12"/>
          <p:cNvSpPr txBox="1"/>
          <p:nvPr>
            <p:ph idx="3" type="body"/>
          </p:nvPr>
        </p:nvSpPr>
        <p:spPr>
          <a:xfrm>
            <a:off x="50971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8" name="Google Shape;138;p12"/>
          <p:cNvSpPr/>
          <p:nvPr/>
        </p:nvSpPr>
        <p:spPr>
          <a:xfrm>
            <a:off x="252900" y="2205375"/>
            <a:ext cx="2247000" cy="38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"/>
          <p:cNvSpPr/>
          <p:nvPr/>
        </p:nvSpPr>
        <p:spPr>
          <a:xfrm>
            <a:off x="4972438" y="2205375"/>
            <a:ext cx="2247000" cy="38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"/>
          <p:cNvSpPr/>
          <p:nvPr/>
        </p:nvSpPr>
        <p:spPr>
          <a:xfrm>
            <a:off x="9692000" y="2205375"/>
            <a:ext cx="2247000" cy="38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2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" name="Google Shape;143;p12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44" name="Google Shape;144;p12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2"/>
          <p:cNvSpPr txBox="1"/>
          <p:nvPr>
            <p:ph idx="4" type="subTitle"/>
          </p:nvPr>
        </p:nvSpPr>
        <p:spPr>
          <a:xfrm>
            <a:off x="37755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8" name="Google Shape;148;p12"/>
          <p:cNvSpPr txBox="1"/>
          <p:nvPr>
            <p:ph idx="5" type="subTitle"/>
          </p:nvPr>
        </p:nvSpPr>
        <p:spPr>
          <a:xfrm>
            <a:off x="273732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9" name="Google Shape;149;p12"/>
          <p:cNvSpPr txBox="1"/>
          <p:nvPr>
            <p:ph idx="6" type="subTitle"/>
          </p:nvPr>
        </p:nvSpPr>
        <p:spPr>
          <a:xfrm>
            <a:off x="509710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50" name="Google Shape;150;p12"/>
          <p:cNvSpPr txBox="1"/>
          <p:nvPr>
            <p:ph idx="7" type="subTitle"/>
          </p:nvPr>
        </p:nvSpPr>
        <p:spPr>
          <a:xfrm>
            <a:off x="745688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51" name="Google Shape;151;p12"/>
          <p:cNvSpPr txBox="1"/>
          <p:nvPr>
            <p:ph idx="8" type="subTitle"/>
          </p:nvPr>
        </p:nvSpPr>
        <p:spPr>
          <a:xfrm>
            <a:off x="981665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52" name="Google Shape;152;p12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3" name="Google Shape;153;p12"/>
          <p:cNvSpPr txBox="1"/>
          <p:nvPr>
            <p:ph idx="9" type="body"/>
          </p:nvPr>
        </p:nvSpPr>
        <p:spPr>
          <a:xfrm>
            <a:off x="3775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4" name="Google Shape;154;p12"/>
          <p:cNvSpPr txBox="1"/>
          <p:nvPr>
            <p:ph idx="13" type="body"/>
          </p:nvPr>
        </p:nvSpPr>
        <p:spPr>
          <a:xfrm>
            <a:off x="745687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6281625" y="3381625"/>
            <a:ext cx="5910300" cy="347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14"/>
          <p:cNvSpPr txBox="1"/>
          <p:nvPr>
            <p:ph idx="1" type="subTitle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2" name="Google Shape;162;p14"/>
          <p:cNvSpPr txBox="1"/>
          <p:nvPr>
            <p:ph idx="2" type="body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3" name="Google Shape;163;p14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4" name="Google Shape;164;p14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Google Shape;23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" name="Google Shape;24;p4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6" name="Google Shape;26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" name="Google Shape;27;p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31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939775" y="0"/>
            <a:ext cx="11252100" cy="69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428900" y="517175"/>
            <a:ext cx="10347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 flipH="1" rot="10800000">
            <a:off x="1320775" y="2158200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 flipH="1" rot="10800000">
            <a:off x="1320775" y="2920202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 rot="10800000">
            <a:off x="1320775" y="3606005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5"/>
          <p:cNvCxnSpPr/>
          <p:nvPr/>
        </p:nvCxnSpPr>
        <p:spPr>
          <a:xfrm flipH="1" rot="10800000">
            <a:off x="1320775" y="4291807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/>
          <p:cNvCxnSpPr/>
          <p:nvPr/>
        </p:nvCxnSpPr>
        <p:spPr>
          <a:xfrm flipH="1" rot="10800000">
            <a:off x="1320775" y="4977609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 flipH="1" rot="10800000">
            <a:off x="1320775" y="5722725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 flipH="1" rot="10800000">
            <a:off x="1320775" y="6429675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5"/>
          <p:cNvGrpSpPr/>
          <p:nvPr/>
        </p:nvGrpSpPr>
        <p:grpSpPr>
          <a:xfrm>
            <a:off x="11035437" y="515542"/>
            <a:ext cx="674700" cy="674700"/>
            <a:chOff x="11303537" y="228842"/>
            <a:chExt cx="674700" cy="674700"/>
          </a:xfrm>
        </p:grpSpPr>
        <p:sp>
          <p:nvSpPr>
            <p:cNvPr id="43" name="Google Shape;43;p5"/>
            <p:cNvSpPr/>
            <p:nvPr/>
          </p:nvSpPr>
          <p:spPr>
            <a:xfrm rot="2700000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flipH="1" rot="-2700000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5" type="subTitle"/>
          </p:nvPr>
        </p:nvSpPr>
        <p:spPr>
          <a:xfrm>
            <a:off x="1352700" y="442748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6" type="subTitle"/>
          </p:nvPr>
        </p:nvSpPr>
        <p:spPr>
          <a:xfrm>
            <a:off x="1352700" y="513445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7" type="subTitle"/>
          </p:nvPr>
        </p:nvSpPr>
        <p:spPr>
          <a:xfrm>
            <a:off x="1352700" y="58414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7270450" y="1314275"/>
            <a:ext cx="492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6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57" name="Google Shape;57;p6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1618200" y="2495350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7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7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66" name="Google Shape;66;p7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7"/>
          <p:cNvSpPr/>
          <p:nvPr/>
        </p:nvSpPr>
        <p:spPr>
          <a:xfrm>
            <a:off x="7113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44618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8212350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854575" y="2281375"/>
            <a:ext cx="2981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3" name="Google Shape;73;p7"/>
          <p:cNvSpPr txBox="1"/>
          <p:nvPr>
            <p:ph idx="2" type="title"/>
          </p:nvPr>
        </p:nvSpPr>
        <p:spPr>
          <a:xfrm>
            <a:off x="4605075" y="2281375"/>
            <a:ext cx="2981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4" name="Google Shape;74;p7"/>
          <p:cNvSpPr txBox="1"/>
          <p:nvPr>
            <p:ph idx="3" type="title"/>
          </p:nvPr>
        </p:nvSpPr>
        <p:spPr>
          <a:xfrm>
            <a:off x="8355575" y="2281375"/>
            <a:ext cx="2981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854578" y="3495031"/>
            <a:ext cx="29817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6" name="Google Shape;76;p7"/>
          <p:cNvSpPr txBox="1"/>
          <p:nvPr>
            <p:ph idx="4" type="body"/>
          </p:nvPr>
        </p:nvSpPr>
        <p:spPr>
          <a:xfrm>
            <a:off x="854575" y="4259131"/>
            <a:ext cx="2981700" cy="18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7" name="Google Shape;77;p7"/>
          <p:cNvSpPr txBox="1"/>
          <p:nvPr>
            <p:ph idx="5" type="subTitle"/>
          </p:nvPr>
        </p:nvSpPr>
        <p:spPr>
          <a:xfrm>
            <a:off x="4597765" y="3451499"/>
            <a:ext cx="29817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8" name="Google Shape;78;p7"/>
          <p:cNvSpPr txBox="1"/>
          <p:nvPr>
            <p:ph idx="6" type="body"/>
          </p:nvPr>
        </p:nvSpPr>
        <p:spPr>
          <a:xfrm>
            <a:off x="4597763" y="4227674"/>
            <a:ext cx="2981700" cy="18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9" name="Google Shape;79;p7"/>
          <p:cNvSpPr txBox="1"/>
          <p:nvPr>
            <p:ph idx="7" type="subTitle"/>
          </p:nvPr>
        </p:nvSpPr>
        <p:spPr>
          <a:xfrm>
            <a:off x="8340978" y="3495031"/>
            <a:ext cx="29817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0" name="Google Shape;80;p7"/>
          <p:cNvSpPr txBox="1"/>
          <p:nvPr>
            <p:ph idx="8" type="body"/>
          </p:nvPr>
        </p:nvSpPr>
        <p:spPr>
          <a:xfrm>
            <a:off x="8340975" y="4259131"/>
            <a:ext cx="2981700" cy="18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1" name="Google Shape;81;p7"/>
          <p:cNvSpPr txBox="1"/>
          <p:nvPr>
            <p:ph idx="9" type="title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1311950"/>
            <a:ext cx="60960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8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" name="Google Shape;86;p8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87" name="Google Shape;87;p8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1" name="Google Shape;91;p8"/>
          <p:cNvSpPr txBox="1"/>
          <p:nvPr>
            <p:ph idx="2" type="subTitle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4" type="body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5" name="Google Shape;95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>
            <a:off x="558100" y="2147325"/>
            <a:ext cx="11095500" cy="398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 txBox="1"/>
          <p:nvPr>
            <p:ph type="title"/>
          </p:nvPr>
        </p:nvSpPr>
        <p:spPr>
          <a:xfrm>
            <a:off x="920625" y="2434225"/>
            <a:ext cx="10390500" cy="339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0" name="Google Shape;100;p9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9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" name="Google Shape;102;p9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03" name="Google Shape;103;p9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9"/>
          <p:cNvSpPr txBox="1"/>
          <p:nvPr>
            <p:ph idx="2"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idx="1" type="subTitle"/>
          </p:nvPr>
        </p:nvSpPr>
        <p:spPr>
          <a:xfrm>
            <a:off x="763528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09" name="Google Shape;109;p10"/>
          <p:cNvSpPr txBox="1"/>
          <p:nvPr>
            <p:ph idx="2" type="body"/>
          </p:nvPr>
        </p:nvSpPr>
        <p:spPr>
          <a:xfrm>
            <a:off x="763525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0" name="Google Shape;110;p10"/>
          <p:cNvSpPr txBox="1"/>
          <p:nvPr>
            <p:ph idx="3" type="subTitle"/>
          </p:nvPr>
        </p:nvSpPr>
        <p:spPr>
          <a:xfrm>
            <a:off x="4487744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11" name="Google Shape;111;p10"/>
          <p:cNvSpPr txBox="1"/>
          <p:nvPr>
            <p:ph idx="4" type="body"/>
          </p:nvPr>
        </p:nvSpPr>
        <p:spPr>
          <a:xfrm>
            <a:off x="4487741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10"/>
          <p:cNvSpPr txBox="1"/>
          <p:nvPr>
            <p:ph idx="5" type="subTitle"/>
          </p:nvPr>
        </p:nvSpPr>
        <p:spPr>
          <a:xfrm>
            <a:off x="8211959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13" name="Google Shape;113;p10"/>
          <p:cNvSpPr txBox="1"/>
          <p:nvPr>
            <p:ph idx="6" type="body"/>
          </p:nvPr>
        </p:nvSpPr>
        <p:spPr>
          <a:xfrm>
            <a:off x="8211956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4" name="Google Shape;114;p10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0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10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17" name="Google Shape;117;p10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0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indent="-3683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indent="-3683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indent="-3683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indent="-3683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indent="-3683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indent="-3683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indent="-3683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indent="-3683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>
            <a:off x="2730075" y="1463050"/>
            <a:ext cx="5041200" cy="202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in 1 -Washer Dryer</a:t>
            </a:r>
            <a:endParaRPr/>
          </a:p>
        </p:txBody>
      </p:sp>
      <p:sp>
        <p:nvSpPr>
          <p:cNvPr id="172" name="Google Shape;172;p15"/>
          <p:cNvSpPr txBox="1"/>
          <p:nvPr>
            <p:ph idx="1" type="subTitle"/>
          </p:nvPr>
        </p:nvSpPr>
        <p:spPr>
          <a:xfrm>
            <a:off x="7138800" y="4748124"/>
            <a:ext cx="3992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Subhanga Ghimire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”Quality is never an accident.It is an intention of skill execution and intelligent direction. </a:t>
            </a:r>
            <a:endParaRPr/>
          </a:p>
        </p:txBody>
      </p:sp>
      <p:sp>
        <p:nvSpPr>
          <p:cNvPr id="173" name="Google Shape;173;p15">
            <a:hlinkClick action="ppaction://hlinksldjump" r:id="rId3"/>
          </p:cNvPr>
          <p:cNvSpPr/>
          <p:nvPr/>
        </p:nvSpPr>
        <p:spPr>
          <a:xfrm>
            <a:off x="9937100" y="0"/>
            <a:ext cx="2254800" cy="2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1374775" y="557350"/>
            <a:ext cx="10347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</a:t>
            </a:r>
            <a:endParaRPr/>
          </a:p>
        </p:txBody>
      </p:sp>
      <p:sp>
        <p:nvSpPr>
          <p:cNvPr id="179" name="Google Shape;179;p16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Tedious Washing</a:t>
            </a:r>
            <a:endParaRPr/>
          </a:p>
        </p:txBody>
      </p:sp>
      <p:sp>
        <p:nvSpPr>
          <p:cNvPr id="180" name="Google Shape;180;p16">
            <a:hlinkClick/>
          </p:cNvPr>
          <p:cNvSpPr txBox="1"/>
          <p:nvPr>
            <p:ph idx="2" type="subTitle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Dryer and Washer Set</a:t>
            </a:r>
            <a:endParaRPr/>
          </a:p>
        </p:txBody>
      </p:sp>
      <p:sp>
        <p:nvSpPr>
          <p:cNvPr id="181" name="Google Shape;181;p16">
            <a:hlinkClick/>
          </p:cNvPr>
          <p:cNvSpPr txBox="1"/>
          <p:nvPr>
            <p:ph idx="3" type="subTitle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Current Problem</a:t>
            </a:r>
            <a:endParaRPr/>
          </a:p>
        </p:txBody>
      </p:sp>
      <p:sp>
        <p:nvSpPr>
          <p:cNvPr id="182" name="Google Shape;182;p16">
            <a:hlinkClick/>
          </p:cNvPr>
          <p:cNvSpPr txBox="1"/>
          <p:nvPr>
            <p:ph idx="4" type="subTitle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83" name="Google Shape;183;p16">
            <a:hlinkClick/>
          </p:cNvPr>
          <p:cNvSpPr txBox="1"/>
          <p:nvPr>
            <p:ph idx="5" type="subTitle"/>
          </p:nvPr>
        </p:nvSpPr>
        <p:spPr>
          <a:xfrm>
            <a:off x="1352700" y="442748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Target Customer</a:t>
            </a:r>
            <a:endParaRPr/>
          </a:p>
        </p:txBody>
      </p:sp>
      <p:sp>
        <p:nvSpPr>
          <p:cNvPr id="184" name="Google Shape;184;p16">
            <a:hlinkClick/>
          </p:cNvPr>
          <p:cNvSpPr txBox="1"/>
          <p:nvPr>
            <p:ph idx="6" type="subTitle"/>
          </p:nvPr>
        </p:nvSpPr>
        <p:spPr>
          <a:xfrm>
            <a:off x="1352700" y="513445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5" name="Google Shape;185;p16">
            <a:hlinkClick action="ppaction://hlinksldjump" r:id="rId4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16"/>
          <p:cNvCxnSpPr/>
          <p:nvPr/>
        </p:nvCxnSpPr>
        <p:spPr>
          <a:xfrm>
            <a:off x="3939500" y="10392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6"/>
          <p:cNvCxnSpPr/>
          <p:nvPr/>
        </p:nvCxnSpPr>
        <p:spPr>
          <a:xfrm>
            <a:off x="7572675" y="10392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TEDIOUS WASHING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17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195" name="Google Shape;195;p1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1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8" name="Google Shape;198;p17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199" name="Google Shape;199;p1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2" name="Google Shape;202;p17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"/>
          <p:cNvSpPr txBox="1"/>
          <p:nvPr/>
        </p:nvSpPr>
        <p:spPr>
          <a:xfrm>
            <a:off x="103225" y="1801550"/>
            <a:ext cx="11410800" cy="6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arker Grotesque SemiBold"/>
              <a:buChar char="●"/>
            </a:pPr>
            <a:r>
              <a:rPr lang="en" sz="26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Hours in Laundry</a:t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arker Grotesque SemiBold"/>
              <a:buChar char="●"/>
            </a:pPr>
            <a:r>
              <a:rPr lang="en" sz="2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Laundry in dorm , apartment</a:t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arker Grotesque SemiBold"/>
              <a:buChar char="●"/>
            </a:pPr>
            <a:r>
              <a:rPr lang="en" sz="26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63% Students have problem</a:t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arker Grotesque SemiBold"/>
              <a:buChar char="●"/>
            </a:pPr>
            <a:r>
              <a:rPr lang="en" sz="26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45% Tenants</a:t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Hesen, Li, and Luo Ying. “Laundry Model, and Tried to Change and Solve the Status Quo and Problems of Laundry.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205" name="Google Shape;205;p17"/>
          <p:cNvPicPr preferRelativeResize="0"/>
          <p:nvPr/>
        </p:nvPicPr>
        <p:blipFill rotWithShape="1">
          <a:blip r:embed="rId4">
            <a:alphaModFix/>
          </a:blip>
          <a:srcRect b="9231" l="0" r="0" t="0"/>
          <a:stretch/>
        </p:blipFill>
        <p:spPr>
          <a:xfrm>
            <a:off x="7306700" y="1653900"/>
            <a:ext cx="4287650" cy="402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 txBox="1"/>
          <p:nvPr>
            <p:ph idx="2"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“NHEC”</a:t>
            </a:r>
            <a:endParaRPr/>
          </a:p>
        </p:txBody>
      </p:sp>
      <p:sp>
        <p:nvSpPr>
          <p:cNvPr id="211" name="Google Shape;211;p18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13" name="Google Shape;213;p18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18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18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6" name="Google Shape;216;p18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17" name="Google Shape;217;p18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18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18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0" name="Google Shape;220;p18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000" y="2015342"/>
            <a:ext cx="6261263" cy="417208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697325" y="2181200"/>
            <a:ext cx="48543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arker Grotesque SemiBold"/>
              <a:buChar char="●"/>
            </a:pPr>
            <a:r>
              <a:rPr lang="en" sz="2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Budget Friendly($500 VS $2000)</a:t>
            </a:r>
            <a:endParaRPr sz="2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arker Grotesque SemiBold"/>
              <a:buChar char="●"/>
            </a:pPr>
            <a:r>
              <a:rPr lang="en" sz="2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Reliable</a:t>
            </a:r>
            <a:r>
              <a:rPr lang="en" sz="2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(UV RAYS )</a:t>
            </a:r>
            <a:endParaRPr sz="2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arker Grotesque SemiBold"/>
              <a:buChar char="●"/>
            </a:pPr>
            <a:r>
              <a:rPr lang="en" sz="2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Convenient</a:t>
            </a:r>
            <a:r>
              <a:rPr lang="en" sz="2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(IOT VS CHAIN)</a:t>
            </a:r>
            <a:endParaRPr sz="2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DRYER AND WASHER 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19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9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31" name="Google Shape;231;p19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19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19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4" name="Google Shape;234;p19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35" name="Google Shape;235;p19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19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19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8" name="Google Shape;238;p19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/>
        </p:nvSpPr>
        <p:spPr>
          <a:xfrm>
            <a:off x="103225" y="1801550"/>
            <a:ext cx="11410800" cy="55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arker Grotesque SemiBold"/>
              <a:buChar char="●"/>
            </a:pPr>
            <a:r>
              <a:rPr lang="en" sz="26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Time Savings</a:t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arker Grotesque SemiBold"/>
              <a:buChar char="●"/>
            </a:pPr>
            <a:r>
              <a:rPr lang="en" sz="2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</a:t>
            </a:r>
            <a:r>
              <a:rPr lang="en" sz="2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Hassle Free</a:t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arker Grotesque SemiBold"/>
              <a:buChar char="●"/>
            </a:pPr>
            <a:r>
              <a:rPr lang="en" sz="26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Cheaper</a:t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241" name="Google Shape;241;p19"/>
          <p:cNvPicPr preferRelativeResize="0"/>
          <p:nvPr/>
        </p:nvPicPr>
        <p:blipFill rotWithShape="1">
          <a:blip r:embed="rId4">
            <a:alphaModFix/>
          </a:blip>
          <a:srcRect b="8414" l="2729" r="15053" t="5638"/>
          <a:stretch/>
        </p:blipFill>
        <p:spPr>
          <a:xfrm>
            <a:off x="7347925" y="2235975"/>
            <a:ext cx="4342625" cy="36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 CUSTOMERS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20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0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49" name="Google Shape;249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2" name="Google Shape;252;p20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53" name="Google Shape;253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" name="Google Shape;256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103225" y="1801550"/>
            <a:ext cx="11410800" cy="5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arker Grotesque SemiBold"/>
              <a:buChar char="●"/>
            </a:pPr>
            <a:r>
              <a:rPr lang="en" sz="26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College Students</a:t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Darker Grotesque SemiBold"/>
              <a:buChar char="●"/>
            </a:pPr>
            <a:r>
              <a:rPr lang="en" sz="2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</a:t>
            </a:r>
            <a:r>
              <a:rPr lang="en" sz="2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Apartment Residents</a:t>
            </a:r>
            <a:endParaRPr sz="2600">
              <a:solidFill>
                <a:schemeClr val="dk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arker Grotesque SemiBold"/>
              <a:buChar char="●"/>
            </a:pPr>
            <a:r>
              <a:rPr lang="en" sz="2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Laundromat </a:t>
            </a:r>
            <a:endParaRPr sz="26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200" y="2081475"/>
            <a:ext cx="6158922" cy="410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21"/>
          <p:cNvCxnSpPr/>
          <p:nvPr/>
        </p:nvCxnSpPr>
        <p:spPr>
          <a:xfrm>
            <a:off x="7413500" y="5225025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1"/>
          <p:cNvSpPr txBox="1"/>
          <p:nvPr>
            <p:ph type="title"/>
          </p:nvPr>
        </p:nvSpPr>
        <p:spPr>
          <a:xfrm>
            <a:off x="1733275" y="237925"/>
            <a:ext cx="4962000" cy="306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7281900" y="3431225"/>
            <a:ext cx="4430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8105815" y="5418678"/>
            <a:ext cx="181070" cy="392601"/>
          </a:xfrm>
          <a:custGeom>
            <a:rect b="b" l="l" r="r" t="t"/>
            <a:pathLst>
              <a:path extrusionOk="0" h="17146" w="7907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1"/>
          <p:cNvGrpSpPr/>
          <p:nvPr/>
        </p:nvGrpSpPr>
        <p:grpSpPr>
          <a:xfrm>
            <a:off x="8638918" y="5409026"/>
            <a:ext cx="411849" cy="411917"/>
            <a:chOff x="5162200" y="4097750"/>
            <a:chExt cx="338385" cy="338414"/>
          </a:xfrm>
        </p:grpSpPr>
        <p:sp>
          <p:nvSpPr>
            <p:cNvPr id="269" name="Google Shape;269;p21"/>
            <p:cNvSpPr/>
            <p:nvPr/>
          </p:nvSpPr>
          <p:spPr>
            <a:xfrm>
              <a:off x="5162200" y="4097750"/>
              <a:ext cx="338385" cy="338414"/>
            </a:xfrm>
            <a:custGeom>
              <a:rect b="b" l="l" r="r" t="t"/>
              <a:pathLst>
                <a:path extrusionOk="0" h="11843" w="11842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245127" y="4179731"/>
              <a:ext cx="173507" cy="174450"/>
            </a:xfrm>
            <a:custGeom>
              <a:rect b="b" l="l" r="r" t="t"/>
              <a:pathLst>
                <a:path extrusionOk="0" h="6105" w="6072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5401436" y="4155900"/>
              <a:ext cx="41034" cy="41005"/>
            </a:xfrm>
            <a:custGeom>
              <a:rect b="b" l="l" r="r" t="t"/>
              <a:pathLst>
                <a:path extrusionOk="0" h="1435" w="1436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21"/>
          <p:cNvSpPr/>
          <p:nvPr/>
        </p:nvSpPr>
        <p:spPr>
          <a:xfrm>
            <a:off x="7372925" y="5460061"/>
            <a:ext cx="380848" cy="309834"/>
          </a:xfrm>
          <a:custGeom>
            <a:rect b="b" l="l" r="r" t="t"/>
            <a:pathLst>
              <a:path extrusionOk="0" h="13378" w="16446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1"/>
          <p:cNvSpPr txBox="1"/>
          <p:nvPr>
            <p:ph idx="2" type="body"/>
          </p:nvPr>
        </p:nvSpPr>
        <p:spPr>
          <a:xfrm>
            <a:off x="7281900" y="3838825"/>
            <a:ext cx="4430100" cy="123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subhanga.ghimire</a:t>
            </a:r>
            <a:r>
              <a:rPr lang="en">
                <a:solidFill>
                  <a:schemeClr val="lt1"/>
                </a:solidFill>
              </a:rPr>
              <a:t>@</a:t>
            </a:r>
            <a:r>
              <a:rPr lang="en"/>
              <a:t>valpo.edu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+2193075371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www.subhanga.com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21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000000"/>
      </a:accent1>
      <a:accent2>
        <a:srgbClr val="FFFFFF"/>
      </a:accent2>
      <a:accent3>
        <a:srgbClr val="EFEFEF"/>
      </a:accent3>
      <a:accent4>
        <a:srgbClr val="FF0000"/>
      </a:accent4>
      <a:accent5>
        <a:srgbClr val="FF0000"/>
      </a:accent5>
      <a:accent6>
        <a:srgbClr val="FF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